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8" r:id="rId24"/>
    <p:sldId id="277" r:id="rId2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107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#df=e2cdc8a9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专题6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光电效应与原子能级跃迁问题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f0c22a1e46103c3b2085e6#tid=68f8d28f7025800008f091e7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43400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物理  选择性必修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275320" y="4782312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第三册  LK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4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16.jpeg"/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1_1#53188c0f8?vop=1&amp;pid=d0004b124&amp;color=0,0,0&amp;bt=1&amp;bbb=1&amp;hb=1"/>
              <p:cNvSpPr/>
              <p:nvPr/>
            </p:nvSpPr>
            <p:spPr>
              <a:xfrm>
                <a:off x="722376" y="972000"/>
                <a:ext cx="10753344" cy="11606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[天津五中2025高二下期末]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如图1所示，小明用甲、乙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、丙三束单色光分别照射同一光电管的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阴极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，调节滑动变阻器的滑片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，得到了三条光电流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随电压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变化关系的曲线如图2所示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.下列说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11_1#53188c0f8?vop=1&amp;pid=d0004b124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160653"/>
              </a:xfrm>
              <a:prstGeom prst="rect">
                <a:avLst/>
              </a:prstGeom>
              <a:blipFill rotWithShape="1">
                <a:blip r:embed="rId1"/>
                <a:stretch>
                  <a:fillRect l="-4" t="-39" r="-750" b="-28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2_1#53188c0f8.bracket?vop=1&amp;pid=d0004b124&amp;color=0,0,0&amp;vpa=4"/>
          <p:cNvSpPr/>
          <p:nvPr/>
        </p:nvSpPr>
        <p:spPr>
          <a:xfrm>
            <a:off x="2192401" y="1768798"/>
            <a:ext cx="355600" cy="3514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0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pic>
        <p:nvPicPr>
          <p:cNvPr id="4" name="QC_4_BD.11_3#53188c0f8?iti=4&amp;htil=1&amp;vop=1&amp;pid=d0004b124&amp;color=0,0,0&amp;tib=255,255,255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06040" y="2267653"/>
            <a:ext cx="1609344" cy="1892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4_BD.11_4#53188c0f8?iti=5&amp;htil=1&amp;vop=1&amp;pid=d0004b124&amp;color=0,0,0&amp;tib=255,255,255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63840" y="2971741"/>
            <a:ext cx="1847088" cy="118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4_BD.11_5#53188c0f8?iti=4&amp;htil=1&amp;vop=1&amp;pid=d0004b124&amp;color=0,0,0&amp;bbb=1"/>
          <p:cNvSpPr/>
          <p:nvPr/>
        </p:nvSpPr>
        <p:spPr>
          <a:xfrm>
            <a:off x="3180524" y="4287461"/>
            <a:ext cx="460375" cy="36741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图1</a:t>
            </a:r>
            <a:endParaRPr lang="en-US" altLang="zh-CN" sz="2000" dirty="0"/>
          </a:p>
        </p:txBody>
      </p:sp>
      <p:sp>
        <p:nvSpPr>
          <p:cNvPr id="7" name="QC_4_BD.11_6#53188c0f8?iti=5&amp;htil=1&amp;vop=1&amp;pid=d0004b124&amp;color=0,0,0&amp;bbb=1"/>
          <p:cNvSpPr/>
          <p:nvPr/>
        </p:nvSpPr>
        <p:spPr>
          <a:xfrm>
            <a:off x="8557197" y="4287461"/>
            <a:ext cx="460375" cy="36741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图2</a:t>
            </a:r>
            <a:endParaRPr lang="en-US" altLang="zh-CN" sz="2000" dirty="0"/>
          </a:p>
        </p:txBody>
      </p:sp>
      <p:sp>
        <p:nvSpPr>
          <p:cNvPr id="8" name="QC_4_BD.11_7#53188c0f8.choices?vop=1&amp;pid=d0004b124&amp;color=0,0,0&amp;bbb=1"/>
          <p:cNvSpPr/>
          <p:nvPr/>
        </p:nvSpPr>
        <p:spPr>
          <a:xfrm>
            <a:off x="722376" y="4690178"/>
            <a:ext cx="10753344" cy="15706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A.甲光的光子能量最大</a:t>
            </a:r>
            <a:endParaRPr lang="en-US" altLang="zh-CN" sz="2000" dirty="0"/>
          </a:p>
          <a:p>
            <a:pPr latinLnBrk="1">
              <a:lnSpc>
                <a:spcPts val="32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.用乙光照射时饱和光电流最大</a:t>
            </a:r>
            <a:endParaRPr lang="en-US" altLang="zh-CN" sz="2000" dirty="0"/>
          </a:p>
          <a:p>
            <a:pPr latinLnBrk="1">
              <a:lnSpc>
                <a:spcPts val="32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.用乙光照射时光电子的最大初动能最大</a:t>
            </a:r>
            <a:endParaRPr lang="en-US" altLang="zh-CN" sz="2000" dirty="0"/>
          </a:p>
          <a:p>
            <a:pPr latinLnBrk="1">
              <a:lnSpc>
                <a:spcPts val="30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.三束单色光分别射入同一单缝衍射装置时，乙光的中央亮条纹最宽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13_1#53188c0f8?vop=1&amp;vop=1&amp;pid=d0004b124&amp;color=0,0,0&amp;bt=1&amp;bbb=1&amp;hb=1"/>
              <p:cNvSpPr/>
              <p:nvPr/>
            </p:nvSpPr>
            <p:spPr>
              <a:xfrm>
                <a:off x="722376" y="972000"/>
                <a:ext cx="10753344" cy="27993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根据爱因斯坦光电效应方程可知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,根据动能定理可得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,由题图2可知乙光对应的遏止电压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最大,则乙光的光子能量最大,A错误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；由题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2可知用甲光照射时饱和光电流最大,B错误；根据动能定理可得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,用乙光照射时光电子的最大初动能最大,C正确；由A项分析可知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，乙光的光子能量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最大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,频率最高,波长最短,三束单色光分别射入同一单缝衍射装置时,乙光的中央亮条纹最窄,D错误.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13_1#53188c0f8?vop=1&amp;vop=1&amp;pid=d0004b124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99334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r="-278" b="-16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5_1#49fa28e29?vop=1&amp;pid=d0004b124&amp;color=0,0,0&amp;bt=1&amp;bbb=1&amp;hb=1"/>
              <p:cNvSpPr/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[山东泰安2025高二下月考]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氢原子的能级图如图甲所示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，大量处于某激发态的氢原子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跃迁时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，会产生四种频率的可见光.氢原子从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能级跃迁到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能级产生可见光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I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级跃迁到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能级产生可见光Ⅱ.用这两种光分别照射如图乙所示的实验装置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，都能发生光电效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15_1#49fa28e29?vop=1&amp;pid=d0004b124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blipFill rotWithShape="1">
                <a:blip r:embed="rId1"/>
                <a:stretch>
                  <a:fillRect l="-4" t="-26" r="-1175" b="-25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C_4_BD.15_3#49fa28e29?iti=6&amp;htil=1&amp;vop=1&amp;pid=d0004b124&amp;color=0,0,0&amp;tib=255,255,255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67128" y="2866077"/>
            <a:ext cx="2487168" cy="2441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4_BD.15_4#49fa28e29?iti=7&amp;htil=1&amp;vop=1&amp;pid=d0004b124&amp;color=0,0,0&amp;tib=255,255,255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36992" y="3314133"/>
            <a:ext cx="1700784" cy="1993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4_BD.15_5#49fa28e29?iti=6&amp;htil=1&amp;vop=1&amp;pid=d0004b124&amp;color=0,0,0"/>
          <p:cNvSpPr/>
          <p:nvPr/>
        </p:nvSpPr>
        <p:spPr>
          <a:xfrm>
            <a:off x="3255137" y="5434525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</a:t>
            </a:r>
            <a:endParaRPr lang="en-US" altLang="zh-CN" sz="2000" dirty="0"/>
          </a:p>
        </p:txBody>
      </p:sp>
      <p:sp>
        <p:nvSpPr>
          <p:cNvPr id="7" name="QC_4_BD.15_6#49fa28e29?iti=7&amp;htil=1&amp;vop=1&amp;pid=d0004b124&amp;color=0,0,0"/>
          <p:cNvSpPr/>
          <p:nvPr/>
        </p:nvSpPr>
        <p:spPr>
          <a:xfrm>
            <a:off x="8631810" y="5434525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7_1#49fa28e29.choices?vop=1&amp;pid=d0004b124&amp;color=0,0,0&amp;bt=1&amp;bbb=1"/>
              <p:cNvSpPr/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A.光Ⅰ比光Ⅱ有更显著的波动性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.两种光分别照射阴极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产生的光电子到达阳极A的最大动能之差为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.滑片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向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移动，电流表示数为零时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I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对应的电压表示数比Ⅱ的大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.用光Ⅰ和光Ⅱ以相同入射角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𝜃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&lt;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𝜃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照射同一平行玻璃砖，光Ⅰ的侧移量小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17_1#49fa28e29.choices?vop=1&amp;pid=d0004b124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b="-25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6_1#49fa28e29.bracket?vop=1&amp;pid=d0004b124&amp;color=0,0,0&amp;vpa=5&amp;bbb=1&amp;answeroption=BC"/>
          <p:cNvSpPr txBox="1"/>
          <p:nvPr/>
        </p:nvSpPr>
        <p:spPr>
          <a:xfrm>
            <a:off x="595376" y="1502860"/>
            <a:ext cx="397545" cy="47705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100" b="1">
                <a:solidFill>
                  <a:srgbClr val="00B050"/>
                </a:solidFill>
                <a:latin typeface="华文细黑" panose="02010600040101010101" pitchFamily="2" charset="-122"/>
              </a:rPr>
              <a:t>√</a:t>
            </a:r>
            <a:endParaRPr lang="zh-CN" altLang="en-US" sz="3100" b="1">
              <a:solidFill>
                <a:srgbClr val="00B050"/>
              </a:solidFill>
              <a:latin typeface="华文细黑" panose="02010600040101010101" pitchFamily="2" charset="-122"/>
            </a:endParaRPr>
          </a:p>
        </p:txBody>
      </p:sp>
      <p:sp>
        <p:nvSpPr>
          <p:cNvPr id="4" name="QC_4_AN.16_2#49fa28e29.bracket?vop=1&amp;pid=d0004b124&amp;color=0,0,0&amp;vpa=5&amp;bbb=1&amp;answeroption=BC"/>
          <p:cNvSpPr txBox="1"/>
          <p:nvPr/>
        </p:nvSpPr>
        <p:spPr>
          <a:xfrm>
            <a:off x="595376" y="1985460"/>
            <a:ext cx="688975" cy="47244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zh-CN" altLang="en-US" sz="3100" b="1">
                <a:solidFill>
                  <a:srgbClr val="00B050"/>
                </a:solidFill>
                <a:latin typeface="华文细黑" panose="02010600040101010101" pitchFamily="2" charset="-122"/>
              </a:rPr>
              <a:t>√</a:t>
            </a:r>
            <a:endParaRPr lang="zh-CN" altLang="en-US" sz="3100" b="1">
              <a:solidFill>
                <a:srgbClr val="00B050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18_1#49fa28e29?vop=1&amp;vop=1&amp;pid=d0004b124&amp;color=0,0,0&amp;bt=1&amp;bbb=1&amp;hb=1"/>
              <p:cNvSpPr/>
              <p:nvPr/>
            </p:nvSpPr>
            <p:spPr>
              <a:xfrm>
                <a:off x="722376" y="972000"/>
                <a:ext cx="10753344" cy="45646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氢原子从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能级跃迁到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能级产生可见光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Ⅰ的光子能量为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=(−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)−(−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能级跃迁到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能级产生可见光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Ⅱ的光子能量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=(−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)−(−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,可知光Ⅰ的光子能量较大,频率较大,比光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Ⅱ有更显著的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,故A错误；根据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km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逸出功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,可知两种光分别照射阴极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产生的光电子的最大初动能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之差等于光子能量之差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km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89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,根据动能定理有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km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km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𝑒𝑈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,可知光电子到达阳极A的最大动能之差为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km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km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,故B正确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；滑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片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向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移动,光电管的反向电压变大,当光电流为零时满足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km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逸出功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知光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Ⅰ对应的遏止电压较大,即电流表示数为零时光Ⅰ对应的电压表示数比光Ⅱ的大,故C正确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Ⅰ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频率较大,玻璃砖对其折射率较大,可知用光Ⅰ和光Ⅱ以相同入射角</a:t>
                </a:r>
                <a14:m>
                  <m:oMath xmlns:m="http://schemas.openxmlformats.org/officeDocument/2006/math"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𝜃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e>
                      <m:sup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&lt;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𝜃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照射同一平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行玻璃砖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,光Ⅰ的侧移量大,故D错误.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18_1#49fa28e29?vop=1&amp;vop=1&amp;pid=d0004b124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564634"/>
              </a:xfrm>
              <a:prstGeom prst="rect">
                <a:avLst/>
              </a:prstGeom>
              <a:blipFill rotWithShape="1">
                <a:blip r:embed="rId1"/>
                <a:stretch>
                  <a:fillRect l="-4" t="-10" r="-756" b="-98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9_1#16075d0fd?vop=1&amp;pid=d0004b124&amp;color=0,0,0&amp;bt=1&amp;bbb=1&amp;hb=1"/>
              <p:cNvSpPr/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6.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如图甲所示为氢原子的能级图，用某种频率的光照射大量处于基态的氢原子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，处于基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态的氢原子吸收光子后跃迁到某一激发态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，处于激发态的氢原子自发地跃迁到较低能级时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，最多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产生两种不同频率的可见光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，这两种频率的可见光通过三棱镜时光路如图乙所示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，已知可见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光光子的能量范围为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∼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则下列判断正确的是(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19_1#16075d0fd?vop=1&amp;pid=d0004b124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blipFill rotWithShape="1">
                <a:blip r:embed="rId1"/>
                <a:stretch>
                  <a:fillRect l="-4" t="-26" r="-632" b="-25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C_4_BD.19_3#16075d0fd?iti=8&amp;htil=1&amp;vop=1&amp;pid=d0004b124&amp;color=0,0,0&amp;tib=255,255,255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76272" y="2866077"/>
            <a:ext cx="2459736" cy="256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4_BD.19_4#16075d0fd?iti=9&amp;htil=1&amp;vop=1&amp;pid=d0004b124&amp;color=0,0,0&amp;tib=255,255,255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46136" y="4219389"/>
            <a:ext cx="1673352" cy="1207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4_BD.19_5#16075d0fd?iti=8&amp;htil=1&amp;vop=1&amp;pid=d0004b124&amp;color=0,0,0"/>
          <p:cNvSpPr/>
          <p:nvPr/>
        </p:nvSpPr>
        <p:spPr>
          <a:xfrm>
            <a:off x="3250565" y="5553397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</a:t>
            </a:r>
            <a:endParaRPr lang="en-US" altLang="zh-CN" sz="2000" dirty="0"/>
          </a:p>
        </p:txBody>
      </p:sp>
      <p:sp>
        <p:nvSpPr>
          <p:cNvPr id="7" name="QC_4_BD.19_6#16075d0fd?iti=9&amp;htil=1&amp;vop=1&amp;pid=d0004b124&amp;color=0,0,0"/>
          <p:cNvSpPr/>
          <p:nvPr/>
        </p:nvSpPr>
        <p:spPr>
          <a:xfrm>
            <a:off x="8627237" y="5553397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21_1#16075d0fd.choices?vop=1&amp;pid=d0004b124&amp;color=0,0,0&amp;bt=1&amp;bbb=1"/>
              <p:cNvSpPr/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A.照射光光子的能量为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.处于激发态的氢原子向低能级跃迁时共辐射出6种不同频率的光子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.可见光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光子的能量为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.可见光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在三棱镜中传播速度比可见光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在三棱镜中传播速度小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21_1#16075d0fd.choices?vop=1&amp;pid=d0004b124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b="-25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0_1#16075d0fd.bracket?vop=1&amp;pid=d0004b124&amp;color=0,0,0&amp;vpa=6&amp;bbb=1&amp;answeroption=BC"/>
          <p:cNvSpPr txBox="1"/>
          <p:nvPr/>
        </p:nvSpPr>
        <p:spPr>
          <a:xfrm>
            <a:off x="595376" y="1502860"/>
            <a:ext cx="397545" cy="47705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100" b="1">
                <a:solidFill>
                  <a:srgbClr val="00B050"/>
                </a:solidFill>
                <a:latin typeface="华文细黑" panose="02010600040101010101" pitchFamily="2" charset="-122"/>
              </a:rPr>
              <a:t>√</a:t>
            </a:r>
            <a:endParaRPr lang="zh-CN" altLang="en-US" sz="3100" b="1">
              <a:solidFill>
                <a:srgbClr val="00B050"/>
              </a:solidFill>
              <a:latin typeface="华文细黑" panose="02010600040101010101" pitchFamily="2" charset="-122"/>
            </a:endParaRPr>
          </a:p>
        </p:txBody>
      </p:sp>
      <p:sp>
        <p:nvSpPr>
          <p:cNvPr id="4" name="QC_4_AN.20_2#16075d0fd.bracket?vop=1&amp;pid=d0004b124&amp;color=0,0,0&amp;vpa=6&amp;bbb=1&amp;answeroption=BC"/>
          <p:cNvSpPr txBox="1"/>
          <p:nvPr/>
        </p:nvSpPr>
        <p:spPr>
          <a:xfrm>
            <a:off x="595376" y="1985460"/>
            <a:ext cx="688975" cy="47244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zh-CN" altLang="en-US" sz="3100" b="1">
                <a:solidFill>
                  <a:srgbClr val="00B050"/>
                </a:solidFill>
                <a:latin typeface="华文细黑" panose="02010600040101010101" pitchFamily="2" charset="-122"/>
              </a:rPr>
              <a:t>√</a:t>
            </a:r>
            <a:endParaRPr lang="zh-CN" altLang="en-US" sz="3100" b="1">
              <a:solidFill>
                <a:srgbClr val="00B050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22_1#16075d0fd?vop=1&amp;vop=1&amp;pid=d0004b124&amp;color=0,0,0&amp;bt=1&amp;bbb=1&amp;hb=1"/>
              <p:cNvSpPr/>
              <p:nvPr/>
            </p:nvSpPr>
            <p:spPr>
              <a:xfrm>
                <a:off x="722376" y="972000"/>
                <a:ext cx="10753344" cy="31803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由题意可知,若氢原子受光照后跃迁到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能级,则向低能级跃迁时最多可辐射出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不同频率的光子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,其中由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能级跃迁到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能级辐射出的光子能量为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能级跃迁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能级辐射出的光子能量为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,其他4种辐射出的光子能量都不在可见光能量范围内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产生两种不同频率的可见光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,则照射光光子的能量为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−(−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,A错误,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B正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；由题图乙可知,三棱镜对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光的折射率较小,则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光的频率较小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光的光子能量较小,即可见光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子的能量为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,C正确；三棱镜对可见光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的折射率较小,根据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𝑣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可知,可见光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在三棱镜中的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传播速度比可见光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在三棱镜中的传播速度大,D错误.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22_1#16075d0fd?vop=1&amp;vop=1&amp;pid=d0004b124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180334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909" b="-14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23_1#157fd8f94?vop=1&amp;pid=d0004b124&amp;color=0,0,0&amp;bt=1&amp;bbb=1&amp;hb=1"/>
              <p:cNvSpPr/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7.如图甲是研究光电效应的实验装置，图乙是氢原子的能级结构.实验发现处于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激发态的氢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原子跃迁到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激发态时发出的某种光照射图甲实验装置的阴极时，电流表示数不为零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，已知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可见光单个光子能量的范围是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～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，现有大量处于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激发态的氢原子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，关于处于激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发态的氢原子向低能级跃迁时释放出的光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以下说法正确的是(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23_1#157fd8f94?vop=1&amp;pid=d0004b124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blipFill rotWithShape="1">
                <a:blip r:embed="rId1"/>
                <a:stretch>
                  <a:fillRect l="-4" t="-26" b="-25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C_4_BD.23_3#157fd8f94?iti=10&amp;htil=1&amp;vop=1&amp;pid=d0004b124&amp;color=0,0,0&amp;tib=255,255,255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70048" y="2911797"/>
            <a:ext cx="1481328" cy="2020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4_BD.23_4#157fd8f94?iti=11&amp;htil=1&amp;vop=1&amp;pid=d0004b124&amp;color=0,0,0&amp;tib=255,255,255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00416" y="2866077"/>
            <a:ext cx="1764792" cy="206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4_BD.23_5#157fd8f94?iti=10&amp;htil=1&amp;vop=1&amp;pid=d0004b124&amp;color=0,0,0"/>
          <p:cNvSpPr/>
          <p:nvPr/>
        </p:nvSpPr>
        <p:spPr>
          <a:xfrm>
            <a:off x="3255137" y="5059621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</a:t>
            </a:r>
            <a:endParaRPr lang="en-US" altLang="zh-CN" sz="2000" dirty="0"/>
          </a:p>
        </p:txBody>
      </p:sp>
      <p:sp>
        <p:nvSpPr>
          <p:cNvPr id="7" name="QC_4_BD.23_6#157fd8f94?iti=11&amp;htil=1&amp;vop=1&amp;pid=d0004b124&amp;color=0,0,0"/>
          <p:cNvSpPr/>
          <p:nvPr/>
        </p:nvSpPr>
        <p:spPr>
          <a:xfrm>
            <a:off x="8627237" y="5059621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25_1#157fd8f94.choices?vop=1&amp;pid=d0004b124&amp;color=0,0,0&amp;bt=1&amp;bbb=1&amp;hb=1"/>
              <p:cNvSpPr/>
              <p:nvPr/>
            </p:nvSpPr>
            <p:spPr>
              <a:xfrm>
                <a:off x="722376" y="972000"/>
                <a:ext cx="10753344" cy="40947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A.处于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激发态的氢原子向低能级跃迁时共释放出15种不同频率的光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，其中在可见光区域的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5种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.用处于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激发态的氢原子向低能级跃迁时释放出的光照射图甲光电管的阴极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，其中能使电流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表有示数的光最多有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8种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.处于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激发态的氢原子向低能级跃迁时释放出的光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，落在可见光区域的光以相同的入射角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从水射向空气时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，随着入射角的增大，在空气中最先消失的折射光是由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激发态向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激发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态跃迁时释放出的光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.分别利用氢原子向低能级跃迁时释放出落在可见光区域的光，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通过相同装置做双缝干涉实验，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其中相邻亮条纹间距最宽的是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激发态向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激发态跃迁时释放出的光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25_1#157fd8f94.choices?vop=1&amp;pid=d0004b124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94734"/>
              </a:xfrm>
              <a:prstGeom prst="rect">
                <a:avLst/>
              </a:prstGeom>
              <a:blipFill rotWithShape="1">
                <a:blip r:embed="rId1"/>
                <a:stretch>
                  <a:fillRect l="-4" t="-11" r="-1110" b="-10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4_1#157fd8f94.bracket?vop=1&amp;pid=d0004b124&amp;color=0,0,0&amp;vpa=7&amp;answeroption=C"/>
          <p:cNvSpPr txBox="1"/>
          <p:nvPr/>
        </p:nvSpPr>
        <p:spPr>
          <a:xfrm>
            <a:off x="595376" y="2899860"/>
            <a:ext cx="397545" cy="47705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100" b="1">
                <a:solidFill>
                  <a:srgbClr val="00B050"/>
                </a:solidFill>
                <a:latin typeface="华文细黑" panose="02010600040101010101" pitchFamily="2" charset="-122"/>
              </a:rPr>
              <a:t>√</a:t>
            </a:r>
            <a:endParaRPr lang="zh-CN" altLang="en-US" sz="3100" b="1">
              <a:solidFill>
                <a:srgbClr val="00B050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d0004b124.fixed?pid=e2cdc8a9d&amp;color=100,146,38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</a:t>
            </a:r>
            <a:endParaRPr lang="en-US" altLang="zh-CN" sz="7200" dirty="0"/>
          </a:p>
        </p:txBody>
      </p:sp>
      <p:sp>
        <p:nvSpPr>
          <p:cNvPr id="3" name="C_3#d0004b124.fixed?pid=e2cdc8a9d&amp;color=255,255,255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专题6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光电效应与原子能级跃迁问题</a:t>
            </a:r>
            <a:endParaRPr lang="en-US" altLang="zh-CN" sz="4400" dirty="0"/>
          </a:p>
        </p:txBody>
      </p:sp>
      <p:pic>
        <p:nvPicPr>
          <p:cNvPr id="4" name="C_3#d0004b124.fixed?pid=e2cdc8a9d&amp;color=0,0,0&amp;tib=255,255,255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38912" cy="438912"/>
          </a:xfrm>
          <a:prstGeom prst="rect">
            <a:avLst/>
          </a:prstGeom>
        </p:spPr>
      </p:pic>
      <p:sp>
        <p:nvSpPr>
          <p:cNvPr id="5" name="C_3_BD#d0004b124.fixed?pid=e2cdc8a9d&amp;color=255,255,255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刷难关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26_1#157fd8f94?vop=1&amp;vop=1&amp;pid=d0004b124&amp;color=0,0,0&amp;bt=1&amp;bbb=1&amp;hb=1"/>
              <p:cNvSpPr/>
              <p:nvPr/>
            </p:nvSpPr>
            <p:spPr>
              <a:xfrm>
                <a:off x="722376" y="972000"/>
                <a:ext cx="10753344" cy="4648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大量处于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激发态的氢原子向低能级跃迁时释放出光的频率有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，根据题意可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，可见光单个光子能量的范围是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～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，15种不同频率的光落在可见光区域的有4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分别是由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向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跃迁产生的，光子能量为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向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跃迁产生的，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光子能量为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向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跃迁产生的，光子能量为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向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跃迁产生的，光子能量为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，故A错误；由题意可知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向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跃迁产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生的光子能量为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，产生的光能使光电管发生光电效应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，单个光子能量大于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的光一定能使光电管发生光电效应，单个光子能量大于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的光有8种，分别是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向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跃迁产生的，光子能量为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向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跃迁产生的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，光子能量为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向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跃迁产生的，光子能量为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向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跃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迁产生的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，光子能量为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向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跃迁产生的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，光子能量为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ct val="150000"/>
                  </a:lnSpc>
                </a:pPr>
                <a:endParaRPr lang="en-US" altLang="zh-CN" sz="2200" dirty="0"/>
              </a:p>
            </p:txBody>
          </p:sp>
        </mc:Choice>
        <mc:Fallback>
          <p:sp>
            <p:nvSpPr>
              <p:cNvPr id="2" name="QC_4_AS.26_1#157fd8f94?vop=1&amp;vop=1&amp;pid=d0004b124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648200"/>
              </a:xfrm>
              <a:prstGeom prst="rect">
                <a:avLst/>
              </a:prstGeom>
              <a:blipFill rotWithShape="1">
                <a:blip r:embed="rId1"/>
                <a:stretch>
                  <a:fillRect l="-4" t="-10" r="-797" b="-108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26_1#157fd8f94?vop=1&amp;vop=1&amp;pid=d0004b124&amp;color=0,0,0&amp;bt=1&amp;bbb=1&amp;hb=1"/>
              <p:cNvSpPr/>
              <p:nvPr/>
            </p:nvSpPr>
            <p:spPr>
              <a:xfrm>
                <a:off x="722376" y="972000"/>
                <a:ext cx="10753344" cy="4107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zh-CN" altLang="en-US" sz="2200" b="0" i="0" kern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向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跃迁产生的，光子能量为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向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跃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迁产生的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，光子能量为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向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跃迁产生的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，光子能量为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，但题中没有说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向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跃迁释放的光恰好能使光电管发生光电效应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以单个光子能量低于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的光也有可能使该光电管发生光电效应，故B错误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；在可见光区域的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四种光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，频率最高的是由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向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跃迁释放的，水对该光的折射率最大，临界角最小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，随着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入射角增大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，最先发生全反射，所以，在空气中最先消失的折射光是由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向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跃迁释放的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，故C正确；在双缝干涉实验中，根据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𝑑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，条纹最宽的是波长最长的光，又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𝜈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，波长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越长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，频率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越小，光子能量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越小，所以由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向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跃迁释放的光进行双缝干涉实验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时产生的相邻亮条纹间距最宽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26_1#157fd8f94?vop=1&amp;vop=1&amp;pid=d0004b124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107434"/>
              </a:xfrm>
              <a:prstGeom prst="rect">
                <a:avLst/>
              </a:prstGeom>
              <a:blipFill rotWithShape="1">
                <a:blip r:embed="rId1"/>
                <a:stretch>
                  <a:fillRect l="-4" t="-11" r="-1016" b="-10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d30a6ad4c?vop=1&amp;pid=d0004b124&amp;color=0,0,0&amp;bt=1&amp;bbb=1&amp;hb=1"/>
              <p:cNvSpPr/>
              <p:nvPr/>
            </p:nvSpPr>
            <p:spPr>
              <a:xfrm>
                <a:off x="722376" y="969265"/>
                <a:ext cx="10753344" cy="13257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[山东聊城一中2024高二下段考]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已知氢原子的基态能量为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，激发态能量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3，4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⋯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，普朗克常量为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，真空中的光速为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.能使氢原子从第一激发态电离的光子的最大波长为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1_1#d30a6ad4c?vop=1&amp;pid=d0004b124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5"/>
                <a:ext cx="10753344" cy="1325753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r="-3088" b="-34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d30a6ad4c.bracket?vop=1&amp;pid=d0004b124&amp;color=0,0,0&amp;vpa=1"/>
          <p:cNvSpPr/>
          <p:nvPr/>
        </p:nvSpPr>
        <p:spPr>
          <a:xfrm>
            <a:off x="922401" y="1890015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_2#d30a6ad4c.choices?vop=1&amp;pid=d0004b124&amp;color=0,0,0&amp;bbb=1"/>
              <p:cNvSpPr/>
              <p:nvPr/>
            </p:nvSpPr>
            <p:spPr>
              <a:xfrm>
                <a:off x="722376" y="2303526"/>
                <a:ext cx="10753344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200"/>
                  </a:lnSpc>
                  <a:tabLst>
                    <a:tab pos="2751455" algn="l"/>
                    <a:tab pos="5477510" algn="l"/>
                    <a:tab pos="821626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ℎ𝑐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ℎ𝑐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ℎ𝑐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ℎ𝑐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4_BD.1_2#d30a6ad4c.choices?vop=1&amp;pid=d0004b124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03526"/>
                <a:ext cx="10753344" cy="533400"/>
              </a:xfrm>
              <a:prstGeom prst="rect">
                <a:avLst/>
              </a:prstGeom>
              <a:blipFill rotWithShape="1">
                <a:blip r:embed="rId2"/>
                <a:stretch>
                  <a:fillRect l="-4" t="-71" b="7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3_1#d30a6ad4c?vop=1&amp;vop=1&amp;pid=d0004b124&amp;color=0,0,0&amp;bt=1&amp;bbb=1&amp;hb=1"/>
              <p:cNvSpPr/>
              <p:nvPr/>
            </p:nvSpPr>
            <p:spPr>
              <a:xfrm>
                <a:off x="722376" y="972000"/>
                <a:ext cx="10753344" cy="1016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能使氢原子从第一激发态（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能级）电离的光子的最小能量为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𝜆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得该光子的最大波长为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ℎ𝑐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,选项C正确.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3_1#d30a6ad4c?vop=1&amp;vop=1&amp;pid=d0004b124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016000"/>
              </a:xfrm>
              <a:prstGeom prst="rect">
                <a:avLst/>
              </a:prstGeom>
              <a:blipFill rotWithShape="1">
                <a:blip r:embed="rId1"/>
                <a:stretch>
                  <a:fillRect l="-4" t="-44" b="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4_1#edf703a23?vop=1&amp;pid=d0004b124&amp;color=0,0,0&amp;bt=1&amp;bbb=1&amp;hb=1"/>
              <p:cNvSpPr/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[福建宁德2025阶段检测]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氢原子能级如图甲所示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.用某一频率的光照射一群处于基态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的氢原子后向低能级跃迁时能发出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6种频率的光，分别用这些频率的光照射图乙电路的阴极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中只有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3种不同频率的光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能够发生光电效应，用如图乙所示的电路研究光电效应规律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得电压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与光电流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之间的关系如图丙所示，元电荷为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𝑒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4_1#edf703a23?vop=1&amp;pid=d0004b124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blipFill rotWithShape="1">
                <a:blip r:embed="rId1"/>
                <a:stretch>
                  <a:fillRect l="-4" t="-26" r="-915" b="-25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C_4_BD.4_3#edf703a23?iti=1&amp;htil=1&amp;vop=1&amp;pid=d0004b124&amp;color=0,0,0&amp;tib=255,255,255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09928" y="3039813"/>
            <a:ext cx="1609344" cy="1847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4_BD.4_4#edf703a23?iti=2&amp;htil=1&amp;vop=1&amp;pid=d0004b124&amp;color=0,0,0&amp;tib=255,255,255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84648" y="2866077"/>
            <a:ext cx="1819656" cy="2020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C_4_BD.4_5#edf703a23?iti=3&amp;htil=1&amp;vop=1&amp;pid=d0004b124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40496" y="3551877"/>
            <a:ext cx="2286000" cy="133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C_4_BD.4_6#edf703a23?iti=1&amp;htil=1&amp;vop=1&amp;pid=d0004b124&amp;color=0,0,0"/>
          <p:cNvSpPr/>
          <p:nvPr/>
        </p:nvSpPr>
        <p:spPr>
          <a:xfrm>
            <a:off x="2359025" y="5013901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</a:t>
            </a:r>
            <a:endParaRPr lang="en-US" altLang="zh-CN" sz="2000" dirty="0"/>
          </a:p>
        </p:txBody>
      </p:sp>
      <p:sp>
        <p:nvSpPr>
          <p:cNvPr id="8" name="QC_4_BD.4_7#edf703a23?iti=2&amp;htil=1&amp;vop=1&amp;pid=d0004b124&amp;color=0,0,0"/>
          <p:cNvSpPr/>
          <p:nvPr/>
        </p:nvSpPr>
        <p:spPr>
          <a:xfrm>
            <a:off x="5938901" y="5013901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</a:t>
            </a:r>
            <a:endParaRPr lang="en-US" altLang="zh-CN" sz="2000" dirty="0"/>
          </a:p>
        </p:txBody>
      </p:sp>
      <p:sp>
        <p:nvSpPr>
          <p:cNvPr id="9" name="QC_4_BD.4_8#edf703a23?iti=3&amp;htil=1&amp;vop=1&amp;pid=d0004b124&amp;color=0,0,0"/>
          <p:cNvSpPr/>
          <p:nvPr/>
        </p:nvSpPr>
        <p:spPr>
          <a:xfrm>
            <a:off x="9527921" y="5013901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丙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6_1#edf703a23.choices?vop=1&amp;pid=d0004b124&amp;color=0,0,0&amp;bt=1&amp;bbb=1"/>
              <p:cNvSpPr/>
              <p:nvPr/>
            </p:nvSpPr>
            <p:spPr>
              <a:xfrm>
                <a:off x="722376" y="972000"/>
                <a:ext cx="10753344" cy="178130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A.当滑片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向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端移动时，光电流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将增大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.阴极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材料的逸出功大于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光照射得到的饱和光电流最弱，但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光光子能量最大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.图丙中3条图线对应的遏止电压，一定有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6_1#edf703a23.choices?vop=1&amp;pid=d0004b124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81302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b="-26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5_1#edf703a23.bracket?vop=1&amp;pid=d0004b124&amp;color=0,0,0&amp;vpa=2&amp;bbb=1&amp;answeroption=CD"/>
          <p:cNvSpPr txBox="1"/>
          <p:nvPr/>
        </p:nvSpPr>
        <p:spPr>
          <a:xfrm>
            <a:off x="595376" y="1985460"/>
            <a:ext cx="397545" cy="47705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100" b="1">
                <a:solidFill>
                  <a:srgbClr val="00B050"/>
                </a:solidFill>
                <a:latin typeface="华文细黑" panose="02010600040101010101" pitchFamily="2" charset="-122"/>
              </a:rPr>
              <a:t>√</a:t>
            </a:r>
            <a:endParaRPr lang="zh-CN" altLang="en-US" sz="3100" b="1">
              <a:solidFill>
                <a:srgbClr val="00B050"/>
              </a:solidFill>
              <a:latin typeface="华文细黑" panose="02010600040101010101" pitchFamily="2" charset="-122"/>
            </a:endParaRPr>
          </a:p>
        </p:txBody>
      </p:sp>
      <p:sp>
        <p:nvSpPr>
          <p:cNvPr id="4" name="QC_4_AN.5_2#edf703a23.bracket?vop=1&amp;pid=d0004b124&amp;color=0,0,0&amp;vpa=2&amp;bbb=1&amp;answeroption=CD"/>
          <p:cNvSpPr txBox="1"/>
          <p:nvPr/>
        </p:nvSpPr>
        <p:spPr>
          <a:xfrm>
            <a:off x="595376" y="2382462"/>
            <a:ext cx="688975" cy="47244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zh-CN" altLang="en-US" sz="3100" b="1">
                <a:solidFill>
                  <a:srgbClr val="00B050"/>
                </a:solidFill>
                <a:latin typeface="华文细黑" panose="02010600040101010101" pitchFamily="2" charset="-122"/>
              </a:rPr>
              <a:t>√</a:t>
            </a:r>
            <a:endParaRPr lang="zh-CN" altLang="en-US" sz="3100" b="1">
              <a:solidFill>
                <a:srgbClr val="00B050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7_1#edf703a23?vop=1&amp;vop=1&amp;pid=d0004b124&amp;color=0,0,0&amp;bt=1&amp;bbb=1&amp;hb=1"/>
              <p:cNvSpPr/>
              <p:nvPr/>
            </p:nvSpPr>
            <p:spPr>
              <a:xfrm>
                <a:off x="722376" y="972000"/>
                <a:ext cx="10753344" cy="4132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当滑片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向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端移动时,加在光电管上的反向电压变大,可知光电流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将减小,A错误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；用某一频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率的光照射一群处于基态的氢原子后向低能级跃迁时能发出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6种频率的光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,可知氢原子从基态跃迁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到了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能级,其中只有3种不同频率的光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照射阴极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能够发生光电效应,可知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3种光分别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对应的三个较大的能级跃迁是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=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=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e>
                    </m:d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=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=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=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=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,辐射光子的能量分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别为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,则阴极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材料的逸出功小于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,B错误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光照射得到的饱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和光电流最弱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,由题图丙可知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光的遏止电压最大,根据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遏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km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逸出功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光光子能量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最大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,C正确；由题图丙可知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光遏止电压最小,则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光的光子能量最小,即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光的光子能量为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光的光子能量为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遏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逸出功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89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,D正确.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7_1#edf703a23?vop=1&amp;vop=1&amp;pid=d0004b124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132834"/>
              </a:xfrm>
              <a:prstGeom prst="rect">
                <a:avLst/>
              </a:prstGeom>
              <a:blipFill rotWithShape="1">
                <a:blip r:embed="rId1"/>
                <a:stretch>
                  <a:fillRect l="-4" t="-11" r="-833" b="-108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8_1#8aa3b4b9b?htil=2&amp;vop=1&amp;pid=d0004b124&amp;color=0,0,0&amp;tib=255,255,255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67327" y="1933135"/>
            <a:ext cx="1975104" cy="2221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8_2#8aa3b4b9b?htil=2&amp;vop=1&amp;pid=d0004b124&amp;color=0,0,0&amp;bt=1&amp;bbb=1&amp;hb=1"/>
              <p:cNvSpPr/>
              <p:nvPr/>
            </p:nvSpPr>
            <p:spPr>
              <a:xfrm>
                <a:off x="722376" y="972000"/>
                <a:ext cx="8686800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3.如图所示为氢原子的能级示意图，已知锌的逸出功是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34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，那么对氢原子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在能级跃迁过程中发射或吸收光子的特征认识正确的是(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C_4_BD.8_2#8aa3b4b9b?htil=2&amp;vop=1&amp;pid=d0004b124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8686800" cy="843153"/>
              </a:xfrm>
              <a:prstGeom prst="rect">
                <a:avLst/>
              </a:prstGeom>
              <a:blipFill rotWithShape="1">
                <a:blip r:embed="rId2"/>
                <a:stretch>
                  <a:fillRect l="-4" t="-53" r="-895" b="-5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9_1#8aa3b4b9b.bracket?vop=1&amp;pid=d0004b124&amp;color=0,0,0&amp;vpa=3"/>
          <p:cNvSpPr/>
          <p:nvPr/>
        </p:nvSpPr>
        <p:spPr>
          <a:xfrm>
            <a:off x="7018401" y="14101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8_3#8aa3b4b9b.choices?htil=2&amp;vop=1&amp;pid=d0004b124&amp;color=0,0,0&amp;bbb=1&amp;hb=1"/>
              <p:cNvSpPr/>
              <p:nvPr/>
            </p:nvSpPr>
            <p:spPr>
              <a:xfrm>
                <a:off x="722376" y="1824677"/>
                <a:ext cx="8686800" cy="2735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A.一群处于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能级的氢原子向基态跃迁时，能放出8种不同频率的光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.一群处于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能级的氢原子向基态跃迁时，发出的光照射锌板，其中有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不同频率的光能使锌板发生光电效应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.用能量为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的光子照射，可使处于基态的氢原子跃迁到激发态</a:t>
                </a:r>
                <a:endParaRPr lang="en-US" altLang="zh-CN" sz="20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.假设氢原子从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能级向较低的各能级跃迁的概率均为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A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个处于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能级的氢原子，跃迁过程中辐射的光子的总数为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A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4_BD.8_3#8aa3b4b9b.choices?htil=2&amp;vop=1&amp;pid=d0004b124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24677"/>
                <a:ext cx="8686800" cy="2735834"/>
              </a:xfrm>
              <a:prstGeom prst="rect">
                <a:avLst/>
              </a:prstGeom>
              <a:blipFill rotWithShape="1">
                <a:blip r:embed="rId3"/>
                <a:stretch>
                  <a:fillRect l="-4" t="-12" r="-566" b="-16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10_1#8aa3b4b9b?vop=1&amp;vop=1&amp;pid=d0004b124&amp;color=0,0,0&amp;bt=1&amp;bbb=1&amp;hb=1"/>
              <p:cNvSpPr/>
              <p:nvPr/>
            </p:nvSpPr>
            <p:spPr>
              <a:xfrm>
                <a:off x="722376" y="969264"/>
                <a:ext cx="10753344" cy="525126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一群处于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能级的氢原子向基态跃迁时,能放出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×(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种不同频率的光,A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错误；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一群处于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能级的氢原子向基态跃迁时,发出的光照射锌板,其中从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能级跃迁到基态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、从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能级跃迁到基态、从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能级跃迁到基态、从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能级跃迁到基态产生的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4种不同频率的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光子能量大于锌的逸出功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,故有4种不同频率的光能使锌板发生光电效应,B正确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；用能量为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的光子照射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,处于基态的氢原子吸收光子后的能量为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𝜀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,氢原子没有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能量的激发态,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故不发生跃迁,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错误；假设氢原子从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能级向较低的各能级跃迁的概率均为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A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个处于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能级的氢原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子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,直接跃迁到基态的氢原子个数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𝑁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A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A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,跃迁到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能级的氢原子个数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𝑁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A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A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,处于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能级的氢原子继续跃迁到基态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𝑁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𝑁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A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,跃迁过程中辐射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的光子的总数为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𝑁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𝑁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𝑁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A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10_1#8aa3b4b9b?vop=1&amp;vop=1&amp;pid=d0004b124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5251260"/>
              </a:xfrm>
              <a:prstGeom prst="rect">
                <a:avLst/>
              </a:prstGeom>
              <a:blipFill rotWithShape="1">
                <a:blip r:embed="rId1"/>
                <a:stretch>
                  <a:fillRect l="-4" t="-5" r="-2710" b="-8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5490</Words>
  <Application>WPS 演示</Application>
  <PresentationFormat>宽屏</PresentationFormat>
  <Paragraphs>189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43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黑体</vt:lpstr>
      <vt:lpstr>黑体</vt:lpstr>
      <vt:lpstr>宋体</vt:lpstr>
      <vt:lpstr>仿宋</vt:lpstr>
      <vt:lpstr>仿宋</vt:lpstr>
      <vt:lpstr>Cambria Math</vt:lpstr>
      <vt:lpstr>Cambria Math</vt:lpstr>
      <vt:lpstr>Cambria Math</vt:lpstr>
      <vt:lpstr>华文细黑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刘慧洲</cp:lastModifiedBy>
  <cp:revision>4</cp:revision>
  <dcterms:created xsi:type="dcterms:W3CDTF">2025-10-23T04:55:00Z</dcterms:created>
  <dcterms:modified xsi:type="dcterms:W3CDTF">2025-10-28T00:23:41Z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E1829BB030E84B51A49978A63C1751C2_12</vt:lpwstr>
  </property>
  <property fmtid="{D5CDD505-2E9C-101B-9397-08002B2CF9AE}" pid="3" name="KSOProductBuildVer">
    <vt:lpwstr>2052-12.1.0.23125</vt:lpwstr>
  </property>
</Properties>
</file>